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DM Sans Semi Bold"/>
      <p:regular r:id="rId22"/>
    </p:embeddedFont>
    <p:embeddedFont>
      <p:font typeface="DM Sans Semi Bold"/>
      <p:regular r:id="rId23"/>
    </p:embeddedFont>
    <p:embeddedFont>
      <p:font typeface="DM Sans Semi Bold"/>
      <p:regular r:id="rId24"/>
    </p:embeddedFont>
    <p:embeddedFont>
      <p:font typeface="DM Sans Semi Bold"/>
      <p:regular r:id="rId25"/>
    </p:embeddedFont>
    <p:embeddedFont>
      <p:font typeface="Inter Medium"/>
      <p:regular r:id="rId26"/>
    </p:embeddedFont>
    <p:embeddedFont>
      <p:font typeface="Inter Medium"/>
      <p:regular r:id="rId27"/>
    </p:embeddedFont>
    <p:embeddedFont>
      <p:font typeface="Inter Medium"/>
      <p:regular r:id="rId28"/>
    </p:embeddedFont>
    <p:embeddedFont>
      <p:font typeface="Inter Medium"/>
      <p:regular r:id="rId2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 Id="rId28" Type="http://schemas.openxmlformats.org/officeDocument/2006/relationships/font" Target="fonts/font7.fntdata"/><Relationship Id="rId2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D1A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3525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Software Solution for Sporting Event Systems</a:t>
            </a:r>
            <a:endParaRPr lang="en-US" sz="4450" dirty="0"/>
          </a:p>
        </p:txBody>
      </p:sp>
      <p:sp>
        <p:nvSpPr>
          <p:cNvPr id="4" name="Text 1"/>
          <p:cNvSpPr/>
          <p:nvPr/>
        </p:nvSpPr>
        <p:spPr>
          <a:xfrm>
            <a:off x="793790" y="3792974"/>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This presentation outlines a comprehensive software solution for managing sporting events, leveraging Spring Boot, Angular, and MySQL.</a:t>
            </a:r>
            <a:endParaRPr lang="en-US" sz="1750" dirty="0"/>
          </a:p>
        </p:txBody>
      </p:sp>
      <p:sp>
        <p:nvSpPr>
          <p:cNvPr id="5" name="Text 2"/>
          <p:cNvSpPr/>
          <p:nvPr/>
        </p:nvSpPr>
        <p:spPr>
          <a:xfrm>
            <a:off x="793790" y="5136833"/>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5839897"/>
            <a:ext cx="3433405"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-Presented by:  Rajat Lad</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482572"/>
            <a:ext cx="6244709" cy="3264337"/>
          </a:xfrm>
          <a:prstGeom prst="rect">
            <a:avLst/>
          </a:prstGeom>
        </p:spPr>
      </p:pic>
      <p:sp>
        <p:nvSpPr>
          <p:cNvPr id="3" name="Text 0"/>
          <p:cNvSpPr/>
          <p:nvPr/>
        </p:nvSpPr>
        <p:spPr>
          <a:xfrm>
            <a:off x="7599521" y="2294692"/>
            <a:ext cx="6244709" cy="1417558"/>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Dashboard Component</a:t>
            </a:r>
            <a:endParaRPr lang="en-US" sz="4450" dirty="0"/>
          </a:p>
        </p:txBody>
      </p:sp>
      <p:sp>
        <p:nvSpPr>
          <p:cNvPr id="4" name="Text 1"/>
          <p:cNvSpPr/>
          <p:nvPr/>
        </p:nvSpPr>
        <p:spPr>
          <a:xfrm>
            <a:off x="7599521" y="3939064"/>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This component displays the main dashboard interface for the logged-in admin. It includes various widgets and charts to provide an overview of important metrics and data.</a:t>
            </a:r>
            <a:endParaRPr lang="en-US" sz="1750" dirty="0"/>
          </a:p>
        </p:txBody>
      </p:sp>
      <p:sp>
        <p:nvSpPr>
          <p:cNvPr id="5" name="Text 2"/>
          <p:cNvSpPr/>
          <p:nvPr/>
        </p:nvSpPr>
        <p:spPr>
          <a:xfrm>
            <a:off x="7599521" y="5594747"/>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Admin can perform CRUD operations as required.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11423"/>
            <a:ext cx="6850261"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Backend Implementation</a:t>
            </a:r>
            <a:endParaRPr lang="en-US" sz="4450" dirty="0"/>
          </a:p>
        </p:txBody>
      </p:sp>
      <p:pic>
        <p:nvPicPr>
          <p:cNvPr id="3" name="Image 0" descr="preencoded.png">    </p:cNvPr>
          <p:cNvPicPr>
            <a:picLocks noChangeAspect="1"/>
          </p:cNvPicPr>
          <p:nvPr/>
        </p:nvPicPr>
        <p:blipFill>
          <a:blip r:embed="rId1"/>
          <a:stretch>
            <a:fillRect/>
          </a:stretch>
        </p:blipFill>
        <p:spPr>
          <a:xfrm>
            <a:off x="793790" y="2215515"/>
            <a:ext cx="6244709" cy="4847511"/>
          </a:xfrm>
          <a:prstGeom prst="rect">
            <a:avLst/>
          </a:prstGeom>
        </p:spPr>
      </p:pic>
      <p:sp>
        <p:nvSpPr>
          <p:cNvPr id="4" name="Text 1"/>
          <p:cNvSpPr/>
          <p:nvPr/>
        </p:nvSpPr>
        <p:spPr>
          <a:xfrm>
            <a:off x="7599521" y="299204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Controller:</a:t>
            </a:r>
            <a:endParaRPr lang="en-US" sz="4450" dirty="0"/>
          </a:p>
        </p:txBody>
      </p:sp>
      <p:sp>
        <p:nvSpPr>
          <p:cNvPr id="5" name="Text 2"/>
          <p:cNvSpPr/>
          <p:nvPr/>
        </p:nvSpPr>
        <p:spPr>
          <a:xfrm>
            <a:off x="7599521" y="3927634"/>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backend implementation includes a controller that serves as an intermediary between the frontend interface and the entity. The controller is responsible for receiving requests from the frontend, accessing the entity's methods, and returning the appropriate responses. </a:t>
            </a:r>
            <a:endParaRPr lang="en-US" sz="1750" dirty="0"/>
          </a:p>
        </p:txBody>
      </p:sp>
      <p:sp>
        <p:nvSpPr>
          <p:cNvPr id="6" name="Text 3"/>
          <p:cNvSpPr/>
          <p:nvPr/>
        </p:nvSpPr>
        <p:spPr>
          <a:xfrm>
            <a:off x="7599521" y="5946219"/>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109549"/>
            <a:ext cx="6244709" cy="4010501"/>
          </a:xfrm>
          <a:prstGeom prst="rect">
            <a:avLst/>
          </a:prstGeom>
        </p:spPr>
      </p:pic>
      <p:sp>
        <p:nvSpPr>
          <p:cNvPr id="3" name="Text 0"/>
          <p:cNvSpPr/>
          <p:nvPr/>
        </p:nvSpPr>
        <p:spPr>
          <a:xfrm>
            <a:off x="7599521" y="210466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Service:</a:t>
            </a:r>
            <a:endParaRPr lang="en-US" sz="4450" dirty="0"/>
          </a:p>
        </p:txBody>
      </p:sp>
      <p:sp>
        <p:nvSpPr>
          <p:cNvPr id="4" name="Text 1"/>
          <p:cNvSpPr/>
          <p:nvPr/>
        </p:nvSpPr>
        <p:spPr>
          <a:xfrm>
            <a:off x="7599521" y="3040261"/>
            <a:ext cx="6244709" cy="254031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service layer acts as an intermediary between the frontend and the backend. It receives requests from the frontend and delegates them to the appropriate entity methods. Additionally, the service layer can apply any necessary business logic before executing the requested operations. This helps keep the code organized and maintainable.</a:t>
            </a:r>
            <a:endParaRPr lang="en-US" sz="1750" dirty="0"/>
          </a:p>
        </p:txBody>
      </p:sp>
      <p:sp>
        <p:nvSpPr>
          <p:cNvPr id="5" name="Text 2"/>
          <p:cNvSpPr/>
          <p:nvPr/>
        </p:nvSpPr>
        <p:spPr>
          <a:xfrm>
            <a:off x="7599521" y="5784652"/>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897737"/>
            <a:ext cx="5670590" cy="708779"/>
          </a:xfrm>
          <a:prstGeom prst="rect">
            <a:avLst/>
          </a:prstGeom>
          <a:noFill/>
          <a:ln/>
        </p:spPr>
        <p:txBody>
          <a:bodyPr wrap="none" lIns="0" tIns="0" rIns="0" bIns="0" rtlCol="0" anchor="t"/>
          <a:lstStyle/>
          <a:p>
            <a:pPr indent="0" marL="0">
              <a:lnSpc>
                <a:spcPts val="5550"/>
              </a:lnSpc>
              <a:buNone/>
            </a:pPr>
            <a:endParaRPr lang="en-US" sz="4450" dirty="0"/>
          </a:p>
        </p:txBody>
      </p:sp>
      <p:pic>
        <p:nvPicPr>
          <p:cNvPr id="3" name="Image 0" descr="preencoded.png">    </p:cNvPr>
          <p:cNvPicPr>
            <a:picLocks noChangeAspect="1"/>
          </p:cNvPicPr>
          <p:nvPr/>
        </p:nvPicPr>
        <p:blipFill>
          <a:blip r:embed="rId1"/>
          <a:stretch>
            <a:fillRect/>
          </a:stretch>
        </p:blipFill>
        <p:spPr>
          <a:xfrm>
            <a:off x="793790" y="3632478"/>
            <a:ext cx="6244709" cy="2013347"/>
          </a:xfrm>
          <a:prstGeom prst="rect">
            <a:avLst/>
          </a:prstGeom>
        </p:spPr>
      </p:pic>
      <p:sp>
        <p:nvSpPr>
          <p:cNvPr id="4" name="Text 1"/>
          <p:cNvSpPr/>
          <p:nvPr/>
        </p:nvSpPr>
        <p:spPr>
          <a:xfrm>
            <a:off x="7599521" y="317349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Repository:</a:t>
            </a:r>
            <a:endParaRPr lang="en-US" sz="4450" dirty="0"/>
          </a:p>
        </p:txBody>
      </p:sp>
      <p:sp>
        <p:nvSpPr>
          <p:cNvPr id="5" name="Text 2"/>
          <p:cNvSpPr/>
          <p:nvPr/>
        </p:nvSpPr>
        <p:spPr>
          <a:xfrm>
            <a:off x="7599521" y="4109085"/>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repository layer is responsible for interacting with the database or any other data storage system. It provides methods for querying, inserting, updating, and deleting data. </a:t>
            </a:r>
            <a:endParaRPr lang="en-US" sz="1750" dirty="0"/>
          </a:p>
        </p:txBody>
      </p:sp>
      <p:sp>
        <p:nvSpPr>
          <p:cNvPr id="6" name="Text 3"/>
          <p:cNvSpPr/>
          <p:nvPr/>
        </p:nvSpPr>
        <p:spPr>
          <a:xfrm>
            <a:off x="7599521" y="5764768"/>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689140"/>
            <a:ext cx="6095643"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Testing using Postman</a:t>
            </a:r>
            <a:endParaRPr lang="en-US" sz="4450" dirty="0"/>
          </a:p>
        </p:txBody>
      </p:sp>
      <p:pic>
        <p:nvPicPr>
          <p:cNvPr id="3" name="Image 0" descr="preencoded.png">    </p:cNvPr>
          <p:cNvPicPr>
            <a:picLocks noChangeAspect="1"/>
          </p:cNvPicPr>
          <p:nvPr/>
        </p:nvPicPr>
        <p:blipFill>
          <a:blip r:embed="rId1"/>
          <a:stretch>
            <a:fillRect/>
          </a:stretch>
        </p:blipFill>
        <p:spPr>
          <a:xfrm>
            <a:off x="793790" y="2993231"/>
            <a:ext cx="6244709" cy="3291959"/>
          </a:xfrm>
          <a:prstGeom prst="rect">
            <a:avLst/>
          </a:prstGeom>
        </p:spPr>
      </p:pic>
      <p:sp>
        <p:nvSpPr>
          <p:cNvPr id="4" name="Text 1"/>
          <p:cNvSpPr/>
          <p:nvPr/>
        </p:nvSpPr>
        <p:spPr>
          <a:xfrm>
            <a:off x="7599521" y="317349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API Testing:</a:t>
            </a:r>
            <a:endParaRPr lang="en-US" sz="4450" dirty="0"/>
          </a:p>
        </p:txBody>
      </p:sp>
      <p:sp>
        <p:nvSpPr>
          <p:cNvPr id="5" name="Text 2"/>
          <p:cNvSpPr/>
          <p:nvPr/>
        </p:nvSpPr>
        <p:spPr>
          <a:xfrm>
            <a:off x="7599521" y="4109085"/>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API testing is an essential part of the software development lifecycle as it ensures that the API endpoints are functioning correctly and delivering the expected results. </a:t>
            </a:r>
            <a:endParaRPr lang="en-US" sz="1750" dirty="0"/>
          </a:p>
        </p:txBody>
      </p:sp>
      <p:sp>
        <p:nvSpPr>
          <p:cNvPr id="6" name="Text 3"/>
          <p:cNvSpPr/>
          <p:nvPr/>
        </p:nvSpPr>
        <p:spPr>
          <a:xfrm>
            <a:off x="7599521" y="5764768"/>
            <a:ext cx="6244709"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3101221"/>
            <a:ext cx="5670590" cy="708779"/>
          </a:xfrm>
          <a:prstGeom prst="rect">
            <a:avLst/>
          </a:prstGeom>
          <a:noFill/>
          <a:ln/>
        </p:spPr>
        <p:txBody>
          <a:bodyPr wrap="none" lIns="0" tIns="0" rIns="0" bIns="0" rtlCol="0" anchor="t"/>
          <a:lstStyle/>
          <a:p>
            <a:pPr indent="0" marL="0">
              <a:lnSpc>
                <a:spcPts val="5550"/>
              </a:lnSpc>
              <a:buNone/>
            </a:pPr>
            <a:endParaRPr lang="en-US" sz="4450" dirty="0"/>
          </a:p>
        </p:txBody>
      </p:sp>
      <p:sp>
        <p:nvSpPr>
          <p:cNvPr id="3" name="Text 1"/>
          <p:cNvSpPr/>
          <p:nvPr/>
        </p:nvSpPr>
        <p:spPr>
          <a:xfrm>
            <a:off x="793790" y="4150162"/>
            <a:ext cx="7825502" cy="978218"/>
          </a:xfrm>
          <a:prstGeom prst="rect">
            <a:avLst/>
          </a:prstGeom>
          <a:noFill/>
          <a:ln/>
        </p:spPr>
        <p:txBody>
          <a:bodyPr wrap="none" lIns="0" tIns="0" rIns="0" bIns="0" rtlCol="0" anchor="t"/>
          <a:lstStyle/>
          <a:p>
            <a:pPr indent="0" marL="0">
              <a:lnSpc>
                <a:spcPts val="7700"/>
              </a:lnSpc>
              <a:buNone/>
            </a:pPr>
            <a:r>
              <a:rPr lang="en-US" sz="6150" dirty="0">
                <a:solidFill>
                  <a:srgbClr val="030303"/>
                </a:solidFill>
                <a:latin typeface="DM Sans Semi Bold" pitchFamily="34" charset="0"/>
                <a:ea typeface="DM Sans Semi Bold" pitchFamily="34" charset="-122"/>
                <a:cs typeface="DM Sans Semi Bold" pitchFamily="34" charset="-120"/>
              </a:rPr>
              <a:t>Thank You :)</a:t>
            </a:r>
            <a:endParaRPr lang="en-US" sz="6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7581662"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Overview of the Application</a:t>
            </a:r>
            <a:endParaRPr lang="en-US" sz="4450" dirty="0"/>
          </a:p>
        </p:txBody>
      </p:sp>
      <p:sp>
        <p:nvSpPr>
          <p:cNvPr id="3" name="Text 1"/>
          <p:cNvSpPr/>
          <p:nvPr/>
        </p:nvSpPr>
        <p:spPr>
          <a:xfrm>
            <a:off x="793790" y="3997166"/>
            <a:ext cx="3520916"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Streamlined Management</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Centralized platform for managing all aspects of sporting events</a:t>
            </a:r>
            <a:endParaRPr lang="en-US" sz="1750" dirty="0"/>
          </a:p>
        </p:txBody>
      </p:sp>
      <p:sp>
        <p:nvSpPr>
          <p:cNvPr id="5" name="Text 3"/>
          <p:cNvSpPr/>
          <p:nvPr/>
        </p:nvSpPr>
        <p:spPr>
          <a:xfrm>
            <a:off x="7599521" y="3997166"/>
            <a:ext cx="3651290" cy="354330"/>
          </a:xfrm>
          <a:prstGeom prst="rect">
            <a:avLst/>
          </a:prstGeom>
          <a:noFill/>
          <a:ln/>
        </p:spPr>
        <p:txBody>
          <a:bodyPr wrap="none" lIns="0" tIns="0" rIns="0" bIns="0" rtlCol="0" anchor="t"/>
          <a:lstStyle/>
          <a:p>
            <a:pPr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Enhanced User Experience</a:t>
            </a:r>
            <a:endParaRPr lang="en-US" sz="2200" dirty="0"/>
          </a:p>
        </p:txBody>
      </p:sp>
      <p:sp>
        <p:nvSpPr>
          <p:cNvPr id="6" name="Text 4"/>
          <p:cNvSpPr/>
          <p:nvPr/>
        </p:nvSpPr>
        <p:spPr>
          <a:xfrm>
            <a:off x="7599521" y="4578310"/>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Intuitive interface for administrators and fans alike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4038"/>
            <a:ext cx="5791676"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Backend: Spring Boot</a:t>
            </a:r>
            <a:endParaRPr lang="en-US" sz="4450" dirty="0"/>
          </a:p>
        </p:txBody>
      </p:sp>
      <p:sp>
        <p:nvSpPr>
          <p:cNvPr id="4" name="Shape 1"/>
          <p:cNvSpPr/>
          <p:nvPr/>
        </p:nvSpPr>
        <p:spPr>
          <a:xfrm>
            <a:off x="793790" y="3128129"/>
            <a:ext cx="396835" cy="396835"/>
          </a:xfrm>
          <a:prstGeom prst="roundRect">
            <a:avLst>
              <a:gd name="adj" fmla="val 8574"/>
            </a:avLst>
          </a:prstGeom>
          <a:solidFill>
            <a:srgbClr val="F2EEEE"/>
          </a:solidFill>
          <a:ln/>
        </p:spPr>
      </p:sp>
      <p:sp>
        <p:nvSpPr>
          <p:cNvPr id="5" name="Text 2"/>
          <p:cNvSpPr/>
          <p:nvPr/>
        </p:nvSpPr>
        <p:spPr>
          <a:xfrm>
            <a:off x="1417439" y="31281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Robust Framework</a:t>
            </a:r>
            <a:endParaRPr lang="en-US" sz="2200" dirty="0"/>
          </a:p>
        </p:txBody>
      </p:sp>
      <p:sp>
        <p:nvSpPr>
          <p:cNvPr id="6" name="Text 3"/>
          <p:cNvSpPr/>
          <p:nvPr/>
        </p:nvSpPr>
        <p:spPr>
          <a:xfrm>
            <a:off x="1417439" y="3618548"/>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Provides a powerful foundation for building scalable and reliable backend services</a:t>
            </a:r>
            <a:endParaRPr lang="en-US" sz="1750" dirty="0"/>
          </a:p>
        </p:txBody>
      </p:sp>
      <p:sp>
        <p:nvSpPr>
          <p:cNvPr id="7" name="Shape 4"/>
          <p:cNvSpPr/>
          <p:nvPr/>
        </p:nvSpPr>
        <p:spPr>
          <a:xfrm>
            <a:off x="4685467" y="3128129"/>
            <a:ext cx="396835" cy="396835"/>
          </a:xfrm>
          <a:prstGeom prst="roundRect">
            <a:avLst>
              <a:gd name="adj" fmla="val 8574"/>
            </a:avLst>
          </a:prstGeom>
          <a:solidFill>
            <a:srgbClr val="F2EEEE"/>
          </a:solidFill>
          <a:ln/>
        </p:spPr>
      </p:sp>
      <p:sp>
        <p:nvSpPr>
          <p:cNvPr id="8" name="Text 5"/>
          <p:cNvSpPr/>
          <p:nvPr/>
        </p:nvSpPr>
        <p:spPr>
          <a:xfrm>
            <a:off x="5309116" y="312812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 Persistence</a:t>
            </a:r>
            <a:endParaRPr lang="en-US" sz="2200" dirty="0"/>
          </a:p>
        </p:txBody>
      </p:sp>
      <p:sp>
        <p:nvSpPr>
          <p:cNvPr id="9" name="Text 6"/>
          <p:cNvSpPr/>
          <p:nvPr/>
        </p:nvSpPr>
        <p:spPr>
          <a:xfrm>
            <a:off x="5309116" y="3618548"/>
            <a:ext cx="3041213"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Manages data storage and retrieval, ensuring data integrity</a:t>
            </a:r>
            <a:endParaRPr lang="en-US" sz="1750" dirty="0"/>
          </a:p>
        </p:txBody>
      </p:sp>
      <p:sp>
        <p:nvSpPr>
          <p:cNvPr id="10" name="Shape 7"/>
          <p:cNvSpPr/>
          <p:nvPr/>
        </p:nvSpPr>
        <p:spPr>
          <a:xfrm>
            <a:off x="793790" y="5552123"/>
            <a:ext cx="396835" cy="396835"/>
          </a:xfrm>
          <a:prstGeom prst="roundRect">
            <a:avLst>
              <a:gd name="adj" fmla="val 8574"/>
            </a:avLst>
          </a:prstGeom>
          <a:solidFill>
            <a:srgbClr val="F2EEEE"/>
          </a:solidFill>
          <a:ln/>
        </p:spPr>
      </p:sp>
      <p:sp>
        <p:nvSpPr>
          <p:cNvPr id="11" name="Text 8"/>
          <p:cNvSpPr/>
          <p:nvPr/>
        </p:nvSpPr>
        <p:spPr>
          <a:xfrm>
            <a:off x="1417439" y="555212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API Integration</a:t>
            </a:r>
            <a:endParaRPr lang="en-US" sz="2200" dirty="0"/>
          </a:p>
        </p:txBody>
      </p:sp>
      <p:sp>
        <p:nvSpPr>
          <p:cNvPr id="12" name="Text 9"/>
          <p:cNvSpPr/>
          <p:nvPr/>
        </p:nvSpPr>
        <p:spPr>
          <a:xfrm>
            <a:off x="1417439" y="6042541"/>
            <a:ext cx="6932771" cy="362903"/>
          </a:xfrm>
          <a:prstGeom prst="rect">
            <a:avLst/>
          </a:prstGeom>
          <a:noFill/>
          <a:ln/>
        </p:spPr>
        <p:txBody>
          <a:bodyPr wrap="non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Facilitates communication between the frontend and backend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8532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Frontend: Angular</a:t>
            </a:r>
            <a:endParaRPr lang="en-US" sz="4450" dirty="0"/>
          </a:p>
        </p:txBody>
      </p:sp>
      <p:pic>
        <p:nvPicPr>
          <p:cNvPr id="4" name="Image 1" descr="preencoded.png">    </p:cNvPr>
          <p:cNvPicPr>
            <a:picLocks noChangeAspect="1"/>
          </p:cNvPicPr>
          <p:nvPr/>
        </p:nvPicPr>
        <p:blipFill>
          <a:blip r:embed="rId2"/>
          <a:stretch>
            <a:fillRect/>
          </a:stretch>
        </p:blipFill>
        <p:spPr>
          <a:xfrm>
            <a:off x="793790" y="3634264"/>
            <a:ext cx="566976" cy="566976"/>
          </a:xfrm>
          <a:prstGeom prst="rect">
            <a:avLst/>
          </a:prstGeom>
        </p:spPr>
      </p:pic>
      <p:sp>
        <p:nvSpPr>
          <p:cNvPr id="5" name="Text 1"/>
          <p:cNvSpPr/>
          <p:nvPr/>
        </p:nvSpPr>
        <p:spPr>
          <a:xfrm>
            <a:off x="793790" y="44280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Modern UI</a:t>
            </a:r>
            <a:endParaRPr lang="en-US" sz="2200" dirty="0"/>
          </a:p>
        </p:txBody>
      </p:sp>
      <p:sp>
        <p:nvSpPr>
          <p:cNvPr id="6" name="Text 2"/>
          <p:cNvSpPr/>
          <p:nvPr/>
        </p:nvSpPr>
        <p:spPr>
          <a:xfrm>
            <a:off x="793790" y="4918472"/>
            <a:ext cx="3608070"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Provides a visually appealing and interactive user interface</a:t>
            </a:r>
            <a:endParaRPr lang="en-US" sz="1750" dirty="0"/>
          </a:p>
        </p:txBody>
      </p:sp>
      <p:pic>
        <p:nvPicPr>
          <p:cNvPr id="7" name="Image 2" descr="preencoded.png">    </p:cNvPr>
          <p:cNvPicPr>
            <a:picLocks noChangeAspect="1"/>
          </p:cNvPicPr>
          <p:nvPr/>
        </p:nvPicPr>
        <p:blipFill>
          <a:blip r:embed="rId3"/>
          <a:stretch>
            <a:fillRect/>
          </a:stretch>
        </p:blipFill>
        <p:spPr>
          <a:xfrm>
            <a:off x="4742021" y="3634264"/>
            <a:ext cx="566976" cy="566976"/>
          </a:xfrm>
          <a:prstGeom prst="rect">
            <a:avLst/>
          </a:prstGeom>
        </p:spPr>
      </p:pic>
      <p:sp>
        <p:nvSpPr>
          <p:cNvPr id="8" name="Text 3"/>
          <p:cNvSpPr/>
          <p:nvPr/>
        </p:nvSpPr>
        <p:spPr>
          <a:xfrm>
            <a:off x="4742021" y="4428053"/>
            <a:ext cx="3590330"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Performance Optimization</a:t>
            </a:r>
            <a:endParaRPr lang="en-US" sz="2200" dirty="0"/>
          </a:p>
        </p:txBody>
      </p:sp>
      <p:sp>
        <p:nvSpPr>
          <p:cNvPr id="9" name="Text 4"/>
          <p:cNvSpPr/>
          <p:nvPr/>
        </p:nvSpPr>
        <p:spPr>
          <a:xfrm>
            <a:off x="4742021" y="4918472"/>
            <a:ext cx="360818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Ensures fast and smooth performance for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5534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Database: MySQL</a:t>
            </a:r>
            <a:endParaRPr lang="en-US" sz="4450" dirty="0"/>
          </a:p>
        </p:txBody>
      </p:sp>
      <p:sp>
        <p:nvSpPr>
          <p:cNvPr id="3" name="Shape 1"/>
          <p:cNvSpPr/>
          <p:nvPr/>
        </p:nvSpPr>
        <p:spPr>
          <a:xfrm>
            <a:off x="793790" y="3804285"/>
            <a:ext cx="4196358" cy="1669852"/>
          </a:xfrm>
          <a:prstGeom prst="roundRect">
            <a:avLst>
              <a:gd name="adj" fmla="val 2038"/>
            </a:avLst>
          </a:prstGeom>
          <a:solidFill>
            <a:srgbClr val="F2EEEE"/>
          </a:solidFill>
          <a:ln/>
        </p:spPr>
      </p:sp>
      <p:sp>
        <p:nvSpPr>
          <p:cNvPr id="4" name="Text 2"/>
          <p:cNvSpPr/>
          <p:nvPr/>
        </p:nvSpPr>
        <p:spPr>
          <a:xfrm>
            <a:off x="1020604" y="40310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 Integrity</a:t>
            </a:r>
            <a:endParaRPr lang="en-US" sz="2200" dirty="0"/>
          </a:p>
        </p:txBody>
      </p:sp>
      <p:sp>
        <p:nvSpPr>
          <p:cNvPr id="5" name="Text 3"/>
          <p:cNvSpPr/>
          <p:nvPr/>
        </p:nvSpPr>
        <p:spPr>
          <a:xfrm>
            <a:off x="1020604" y="4521517"/>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Ensures consistent and accurate data storage</a:t>
            </a:r>
            <a:endParaRPr lang="en-US" sz="1750" dirty="0"/>
          </a:p>
        </p:txBody>
      </p:sp>
      <p:sp>
        <p:nvSpPr>
          <p:cNvPr id="6" name="Shape 4"/>
          <p:cNvSpPr/>
          <p:nvPr/>
        </p:nvSpPr>
        <p:spPr>
          <a:xfrm>
            <a:off x="5216962" y="3804285"/>
            <a:ext cx="4196358" cy="1669852"/>
          </a:xfrm>
          <a:prstGeom prst="roundRect">
            <a:avLst>
              <a:gd name="adj" fmla="val 2038"/>
            </a:avLst>
          </a:prstGeom>
          <a:solidFill>
            <a:srgbClr val="F2EEEE"/>
          </a:solidFill>
          <a:ln/>
        </p:spPr>
      </p:sp>
      <p:sp>
        <p:nvSpPr>
          <p:cNvPr id="7" name="Text 5"/>
          <p:cNvSpPr/>
          <p:nvPr/>
        </p:nvSpPr>
        <p:spPr>
          <a:xfrm>
            <a:off x="5443776" y="40310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Scalability</a:t>
            </a:r>
            <a:endParaRPr lang="en-US" sz="2200" dirty="0"/>
          </a:p>
        </p:txBody>
      </p:sp>
      <p:sp>
        <p:nvSpPr>
          <p:cNvPr id="8" name="Text 6"/>
          <p:cNvSpPr/>
          <p:nvPr/>
        </p:nvSpPr>
        <p:spPr>
          <a:xfrm>
            <a:off x="5443776" y="4521517"/>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Supports the growth of data as the platform expands</a:t>
            </a:r>
            <a:endParaRPr lang="en-US" sz="1750" dirty="0"/>
          </a:p>
        </p:txBody>
      </p:sp>
      <p:sp>
        <p:nvSpPr>
          <p:cNvPr id="9" name="Shape 7"/>
          <p:cNvSpPr/>
          <p:nvPr/>
        </p:nvSpPr>
        <p:spPr>
          <a:xfrm>
            <a:off x="9640133" y="3804285"/>
            <a:ext cx="4196358" cy="1669852"/>
          </a:xfrm>
          <a:prstGeom prst="roundRect">
            <a:avLst>
              <a:gd name="adj" fmla="val 2038"/>
            </a:avLst>
          </a:prstGeom>
          <a:solidFill>
            <a:srgbClr val="F2EEEE"/>
          </a:solidFill>
          <a:ln/>
        </p:spPr>
      </p:sp>
      <p:sp>
        <p:nvSpPr>
          <p:cNvPr id="10" name="Text 8"/>
          <p:cNvSpPr/>
          <p:nvPr/>
        </p:nvSpPr>
        <p:spPr>
          <a:xfrm>
            <a:off x="9866948" y="403109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Security</a:t>
            </a:r>
            <a:endParaRPr lang="en-US" sz="2200" dirty="0"/>
          </a:p>
        </p:txBody>
      </p:sp>
      <p:sp>
        <p:nvSpPr>
          <p:cNvPr id="11" name="Text 9"/>
          <p:cNvSpPr/>
          <p:nvPr/>
        </p:nvSpPr>
        <p:spPr>
          <a:xfrm>
            <a:off x="9866948" y="4521517"/>
            <a:ext cx="3742730"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Protects sensitive data from unauthorized access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5685" y="562332"/>
            <a:ext cx="13199031" cy="1278017"/>
          </a:xfrm>
          <a:prstGeom prst="rect">
            <a:avLst/>
          </a:prstGeom>
          <a:noFill/>
          <a:ln/>
        </p:spPr>
        <p:txBody>
          <a:bodyPr wrap="square" lIns="0" tIns="0" rIns="0" bIns="0" rtlCol="0" anchor="t"/>
          <a:lstStyle/>
          <a:p>
            <a:pPr indent="0" marL="0">
              <a:lnSpc>
                <a:spcPts val="5000"/>
              </a:lnSpc>
              <a:buNone/>
            </a:pPr>
            <a:r>
              <a:rPr lang="en-US" sz="4000" dirty="0">
                <a:solidFill>
                  <a:srgbClr val="030303"/>
                </a:solidFill>
                <a:latin typeface="DM Sans Semi Bold" pitchFamily="34" charset="0"/>
                <a:ea typeface="DM Sans Semi Bold" pitchFamily="34" charset="-122"/>
                <a:cs typeface="DM Sans Semi Bold" pitchFamily="34" charset="-120"/>
              </a:rPr>
              <a:t>Modules: Teams, Players, Tournaments, Matches, Tickets</a:t>
            </a:r>
            <a:endParaRPr lang="en-US" sz="4000" dirty="0"/>
          </a:p>
        </p:txBody>
      </p:sp>
      <p:sp>
        <p:nvSpPr>
          <p:cNvPr id="3" name="Shape 1"/>
          <p:cNvSpPr/>
          <p:nvPr/>
        </p:nvSpPr>
        <p:spPr>
          <a:xfrm>
            <a:off x="7303770" y="2249210"/>
            <a:ext cx="22860" cy="5418415"/>
          </a:xfrm>
          <a:prstGeom prst="roundRect">
            <a:avLst>
              <a:gd name="adj" fmla="val 134177"/>
            </a:avLst>
          </a:prstGeom>
          <a:solidFill>
            <a:srgbClr val="D8D4D4"/>
          </a:solidFill>
          <a:ln/>
        </p:spPr>
      </p:sp>
      <p:sp>
        <p:nvSpPr>
          <p:cNvPr id="4" name="Shape 2"/>
          <p:cNvSpPr/>
          <p:nvPr/>
        </p:nvSpPr>
        <p:spPr>
          <a:xfrm>
            <a:off x="6392347" y="2697837"/>
            <a:ext cx="715685" cy="22860"/>
          </a:xfrm>
          <a:prstGeom prst="roundRect">
            <a:avLst>
              <a:gd name="adj" fmla="val 134177"/>
            </a:avLst>
          </a:prstGeom>
          <a:solidFill>
            <a:srgbClr val="D8D4D4"/>
          </a:solidFill>
          <a:ln/>
        </p:spPr>
      </p:sp>
      <p:sp>
        <p:nvSpPr>
          <p:cNvPr id="5" name="Shape 3"/>
          <p:cNvSpPr/>
          <p:nvPr/>
        </p:nvSpPr>
        <p:spPr>
          <a:xfrm>
            <a:off x="7085171" y="2479238"/>
            <a:ext cx="460058" cy="460057"/>
          </a:xfrm>
          <a:prstGeom prst="roundRect">
            <a:avLst>
              <a:gd name="adj" fmla="val 6667"/>
            </a:avLst>
          </a:prstGeom>
          <a:solidFill>
            <a:srgbClr val="F2EEEE"/>
          </a:solidFill>
          <a:ln/>
        </p:spPr>
      </p:sp>
      <p:sp>
        <p:nvSpPr>
          <p:cNvPr id="6" name="Text 4"/>
          <p:cNvSpPr/>
          <p:nvPr/>
        </p:nvSpPr>
        <p:spPr>
          <a:xfrm>
            <a:off x="7261741" y="2555915"/>
            <a:ext cx="106799" cy="306705"/>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1</a:t>
            </a:r>
            <a:endParaRPr lang="en-US" sz="2400" dirty="0"/>
          </a:p>
        </p:txBody>
      </p:sp>
      <p:sp>
        <p:nvSpPr>
          <p:cNvPr id="7" name="Text 5"/>
          <p:cNvSpPr/>
          <p:nvPr/>
        </p:nvSpPr>
        <p:spPr>
          <a:xfrm>
            <a:off x="715685" y="2453640"/>
            <a:ext cx="5474851" cy="327065"/>
          </a:xfrm>
          <a:prstGeom prst="rect">
            <a:avLst/>
          </a:prstGeom>
          <a:noFill/>
          <a:ln/>
        </p:spPr>
        <p:txBody>
          <a:bodyPr wrap="none" lIns="0" tIns="0" rIns="0" bIns="0" rtlCol="0" anchor="t"/>
          <a:lstStyle/>
          <a:p>
            <a:pPr algn="r"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Team Management</a:t>
            </a:r>
            <a:endParaRPr lang="en-US" sz="1600" dirty="0"/>
          </a:p>
        </p:txBody>
      </p:sp>
      <p:sp>
        <p:nvSpPr>
          <p:cNvPr id="8" name="Shape 6"/>
          <p:cNvSpPr/>
          <p:nvPr/>
        </p:nvSpPr>
        <p:spPr>
          <a:xfrm>
            <a:off x="7522369" y="3720108"/>
            <a:ext cx="715685" cy="22860"/>
          </a:xfrm>
          <a:prstGeom prst="roundRect">
            <a:avLst>
              <a:gd name="adj" fmla="val 134177"/>
            </a:avLst>
          </a:prstGeom>
          <a:solidFill>
            <a:srgbClr val="D8D4D4"/>
          </a:solidFill>
          <a:ln/>
        </p:spPr>
      </p:sp>
      <p:sp>
        <p:nvSpPr>
          <p:cNvPr id="9" name="Shape 7"/>
          <p:cNvSpPr/>
          <p:nvPr/>
        </p:nvSpPr>
        <p:spPr>
          <a:xfrm>
            <a:off x="7085171" y="3501509"/>
            <a:ext cx="460058" cy="460057"/>
          </a:xfrm>
          <a:prstGeom prst="roundRect">
            <a:avLst>
              <a:gd name="adj" fmla="val 6667"/>
            </a:avLst>
          </a:prstGeom>
          <a:solidFill>
            <a:srgbClr val="F2EEEE"/>
          </a:solidFill>
          <a:ln/>
        </p:spPr>
      </p:sp>
      <p:sp>
        <p:nvSpPr>
          <p:cNvPr id="10" name="Text 8"/>
          <p:cNvSpPr/>
          <p:nvPr/>
        </p:nvSpPr>
        <p:spPr>
          <a:xfrm>
            <a:off x="7226618" y="3578185"/>
            <a:ext cx="177046" cy="306705"/>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2</a:t>
            </a:r>
            <a:endParaRPr lang="en-US" sz="2400" dirty="0"/>
          </a:p>
        </p:txBody>
      </p:sp>
      <p:sp>
        <p:nvSpPr>
          <p:cNvPr id="11" name="Text 9"/>
          <p:cNvSpPr/>
          <p:nvPr/>
        </p:nvSpPr>
        <p:spPr>
          <a:xfrm>
            <a:off x="8439864" y="3475911"/>
            <a:ext cx="5474851" cy="327065"/>
          </a:xfrm>
          <a:prstGeom prst="rect">
            <a:avLst/>
          </a:prstGeom>
          <a:noFill/>
          <a:ln/>
        </p:spPr>
        <p:txBody>
          <a:bodyPr wrap="non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Player Management</a:t>
            </a:r>
            <a:endParaRPr lang="en-US" sz="1600" dirty="0"/>
          </a:p>
        </p:txBody>
      </p:sp>
      <p:sp>
        <p:nvSpPr>
          <p:cNvPr id="12" name="Shape 10"/>
          <p:cNvSpPr/>
          <p:nvPr/>
        </p:nvSpPr>
        <p:spPr>
          <a:xfrm>
            <a:off x="6392347" y="4640223"/>
            <a:ext cx="715685" cy="22860"/>
          </a:xfrm>
          <a:prstGeom prst="roundRect">
            <a:avLst>
              <a:gd name="adj" fmla="val 134177"/>
            </a:avLst>
          </a:prstGeom>
          <a:solidFill>
            <a:srgbClr val="D8D4D4"/>
          </a:solidFill>
          <a:ln/>
        </p:spPr>
      </p:sp>
      <p:sp>
        <p:nvSpPr>
          <p:cNvPr id="13" name="Shape 11"/>
          <p:cNvSpPr/>
          <p:nvPr/>
        </p:nvSpPr>
        <p:spPr>
          <a:xfrm>
            <a:off x="7085171" y="4421624"/>
            <a:ext cx="460058" cy="460057"/>
          </a:xfrm>
          <a:prstGeom prst="roundRect">
            <a:avLst>
              <a:gd name="adj" fmla="val 6667"/>
            </a:avLst>
          </a:prstGeom>
          <a:solidFill>
            <a:srgbClr val="F2EEEE"/>
          </a:solidFill>
          <a:ln/>
        </p:spPr>
      </p:sp>
      <p:sp>
        <p:nvSpPr>
          <p:cNvPr id="14" name="Text 12"/>
          <p:cNvSpPr/>
          <p:nvPr/>
        </p:nvSpPr>
        <p:spPr>
          <a:xfrm>
            <a:off x="7223284" y="4498300"/>
            <a:ext cx="183833" cy="306705"/>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3</a:t>
            </a:r>
            <a:endParaRPr lang="en-US" sz="2400" dirty="0"/>
          </a:p>
        </p:txBody>
      </p:sp>
      <p:sp>
        <p:nvSpPr>
          <p:cNvPr id="15" name="Text 13"/>
          <p:cNvSpPr/>
          <p:nvPr/>
        </p:nvSpPr>
        <p:spPr>
          <a:xfrm>
            <a:off x="715685" y="4396026"/>
            <a:ext cx="5474851" cy="327065"/>
          </a:xfrm>
          <a:prstGeom prst="rect">
            <a:avLst/>
          </a:prstGeom>
          <a:noFill/>
          <a:ln/>
        </p:spPr>
        <p:txBody>
          <a:bodyPr wrap="none" lIns="0" tIns="0" rIns="0" bIns="0" rtlCol="0" anchor="t"/>
          <a:lstStyle/>
          <a:p>
            <a:pPr algn="r"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Tournament Management</a:t>
            </a:r>
            <a:endParaRPr lang="en-US" sz="1600" dirty="0"/>
          </a:p>
        </p:txBody>
      </p:sp>
      <p:sp>
        <p:nvSpPr>
          <p:cNvPr id="16" name="Shape 14"/>
          <p:cNvSpPr/>
          <p:nvPr/>
        </p:nvSpPr>
        <p:spPr>
          <a:xfrm>
            <a:off x="7522369" y="5560338"/>
            <a:ext cx="715685" cy="22860"/>
          </a:xfrm>
          <a:prstGeom prst="roundRect">
            <a:avLst>
              <a:gd name="adj" fmla="val 134177"/>
            </a:avLst>
          </a:prstGeom>
          <a:solidFill>
            <a:srgbClr val="D8D4D4"/>
          </a:solidFill>
          <a:ln/>
        </p:spPr>
      </p:sp>
      <p:sp>
        <p:nvSpPr>
          <p:cNvPr id="17" name="Shape 15"/>
          <p:cNvSpPr/>
          <p:nvPr/>
        </p:nvSpPr>
        <p:spPr>
          <a:xfrm>
            <a:off x="7085171" y="5341739"/>
            <a:ext cx="460058" cy="460057"/>
          </a:xfrm>
          <a:prstGeom prst="roundRect">
            <a:avLst>
              <a:gd name="adj" fmla="val 6667"/>
            </a:avLst>
          </a:prstGeom>
          <a:solidFill>
            <a:srgbClr val="F2EEEE"/>
          </a:solidFill>
          <a:ln/>
        </p:spPr>
      </p:sp>
      <p:sp>
        <p:nvSpPr>
          <p:cNvPr id="18" name="Text 16"/>
          <p:cNvSpPr/>
          <p:nvPr/>
        </p:nvSpPr>
        <p:spPr>
          <a:xfrm>
            <a:off x="7217331" y="5418415"/>
            <a:ext cx="195739" cy="306705"/>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4</a:t>
            </a:r>
            <a:endParaRPr lang="en-US" sz="2400" dirty="0"/>
          </a:p>
        </p:txBody>
      </p:sp>
      <p:sp>
        <p:nvSpPr>
          <p:cNvPr id="19" name="Text 17"/>
          <p:cNvSpPr/>
          <p:nvPr/>
        </p:nvSpPr>
        <p:spPr>
          <a:xfrm>
            <a:off x="8439864" y="5316141"/>
            <a:ext cx="5474851" cy="327065"/>
          </a:xfrm>
          <a:prstGeom prst="rect">
            <a:avLst/>
          </a:prstGeom>
          <a:noFill/>
          <a:ln/>
        </p:spPr>
        <p:txBody>
          <a:bodyPr wrap="none" lIns="0" tIns="0" rIns="0" bIns="0" rtlCol="0" anchor="t"/>
          <a:lstStyle/>
          <a:p>
            <a:pPr algn="l"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Match Management</a:t>
            </a:r>
            <a:endParaRPr lang="en-US" sz="1600" dirty="0"/>
          </a:p>
        </p:txBody>
      </p:sp>
      <p:sp>
        <p:nvSpPr>
          <p:cNvPr id="20" name="Shape 18"/>
          <p:cNvSpPr/>
          <p:nvPr/>
        </p:nvSpPr>
        <p:spPr>
          <a:xfrm>
            <a:off x="6392347" y="6480453"/>
            <a:ext cx="715685" cy="22860"/>
          </a:xfrm>
          <a:prstGeom prst="roundRect">
            <a:avLst>
              <a:gd name="adj" fmla="val 134177"/>
            </a:avLst>
          </a:prstGeom>
          <a:solidFill>
            <a:srgbClr val="D8D4D4"/>
          </a:solidFill>
          <a:ln/>
        </p:spPr>
      </p:sp>
      <p:sp>
        <p:nvSpPr>
          <p:cNvPr id="21" name="Shape 19"/>
          <p:cNvSpPr/>
          <p:nvPr/>
        </p:nvSpPr>
        <p:spPr>
          <a:xfrm>
            <a:off x="7085171" y="6261854"/>
            <a:ext cx="460058" cy="460057"/>
          </a:xfrm>
          <a:prstGeom prst="roundRect">
            <a:avLst>
              <a:gd name="adj" fmla="val 6667"/>
            </a:avLst>
          </a:prstGeom>
          <a:solidFill>
            <a:srgbClr val="F2EEEE"/>
          </a:solidFill>
          <a:ln/>
        </p:spPr>
      </p:sp>
      <p:sp>
        <p:nvSpPr>
          <p:cNvPr id="22" name="Text 20"/>
          <p:cNvSpPr/>
          <p:nvPr/>
        </p:nvSpPr>
        <p:spPr>
          <a:xfrm>
            <a:off x="7220426" y="6338530"/>
            <a:ext cx="189548" cy="306705"/>
          </a:xfrm>
          <a:prstGeom prst="rect">
            <a:avLst/>
          </a:prstGeom>
          <a:noFill/>
          <a:ln/>
        </p:spPr>
        <p:txBody>
          <a:bodyPr wrap="none" lIns="0" tIns="0" rIns="0" bIns="0" rtlCol="0" anchor="t"/>
          <a:lstStyle/>
          <a:p>
            <a:pPr algn="ctr" indent="0" marL="0">
              <a:lnSpc>
                <a:spcPts val="2400"/>
              </a:lnSpc>
              <a:buNone/>
            </a:pPr>
            <a:r>
              <a:rPr lang="en-US" sz="2400" dirty="0">
                <a:solidFill>
                  <a:srgbClr val="464646"/>
                </a:solidFill>
                <a:latin typeface="DM Sans Semi Bold" pitchFamily="34" charset="0"/>
                <a:ea typeface="DM Sans Semi Bold" pitchFamily="34" charset="-122"/>
                <a:cs typeface="DM Sans Semi Bold" pitchFamily="34" charset="-120"/>
              </a:rPr>
              <a:t>5</a:t>
            </a:r>
            <a:endParaRPr lang="en-US" sz="2400" dirty="0"/>
          </a:p>
        </p:txBody>
      </p:sp>
      <p:sp>
        <p:nvSpPr>
          <p:cNvPr id="23" name="Text 21"/>
          <p:cNvSpPr/>
          <p:nvPr/>
        </p:nvSpPr>
        <p:spPr>
          <a:xfrm>
            <a:off x="715685" y="6236256"/>
            <a:ext cx="5474851" cy="327065"/>
          </a:xfrm>
          <a:prstGeom prst="rect">
            <a:avLst/>
          </a:prstGeom>
          <a:noFill/>
          <a:ln/>
        </p:spPr>
        <p:txBody>
          <a:bodyPr wrap="none" lIns="0" tIns="0" rIns="0" bIns="0" rtlCol="0" anchor="t"/>
          <a:lstStyle/>
          <a:p>
            <a:pPr algn="r" indent="0" marL="0">
              <a:lnSpc>
                <a:spcPts val="2550"/>
              </a:lnSpc>
              <a:buNone/>
            </a:pPr>
            <a:r>
              <a:rPr lang="en-US" sz="1600" dirty="0">
                <a:solidFill>
                  <a:srgbClr val="464646"/>
                </a:solidFill>
                <a:latin typeface="Inter Medium" pitchFamily="34" charset="0"/>
                <a:ea typeface="Inter Medium" pitchFamily="34" charset="-122"/>
                <a:cs typeface="Inter Medium" pitchFamily="34" charset="-120"/>
              </a:rPr>
              <a:t>Ticket Management</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27378"/>
            <a:ext cx="7374136"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 Database Implementation:</a:t>
            </a:r>
            <a:endParaRPr lang="en-US" sz="4450" dirty="0"/>
          </a:p>
        </p:txBody>
      </p:sp>
      <p:pic>
        <p:nvPicPr>
          <p:cNvPr id="3" name="Image 0" descr="preencoded.png">    </p:cNvPr>
          <p:cNvPicPr>
            <a:picLocks noChangeAspect="1"/>
          </p:cNvPicPr>
          <p:nvPr/>
        </p:nvPicPr>
        <p:blipFill>
          <a:blip r:embed="rId1"/>
          <a:stretch>
            <a:fillRect/>
          </a:stretch>
        </p:blipFill>
        <p:spPr>
          <a:xfrm>
            <a:off x="793790" y="2231469"/>
            <a:ext cx="7196376" cy="4815602"/>
          </a:xfrm>
          <a:prstGeom prst="rect">
            <a:avLst/>
          </a:prstGeom>
        </p:spPr>
      </p:pic>
      <p:sp>
        <p:nvSpPr>
          <p:cNvPr id="4" name="Text 1"/>
          <p:cNvSpPr/>
          <p:nvPr/>
        </p:nvSpPr>
        <p:spPr>
          <a:xfrm>
            <a:off x="8551188" y="2921198"/>
            <a:ext cx="5292923" cy="1417558"/>
          </a:xfrm>
          <a:prstGeom prst="rect">
            <a:avLst/>
          </a:prstGeom>
          <a:noFill/>
          <a:ln/>
        </p:spPr>
        <p:txBody>
          <a:bodyPr wrap="squar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Database ER Diagram</a:t>
            </a:r>
            <a:endParaRPr lang="en-US" sz="4450" dirty="0"/>
          </a:p>
        </p:txBody>
      </p:sp>
      <p:sp>
        <p:nvSpPr>
          <p:cNvPr id="5" name="Text 2"/>
          <p:cNvSpPr/>
          <p:nvPr/>
        </p:nvSpPr>
        <p:spPr>
          <a:xfrm>
            <a:off x="8551188" y="4565571"/>
            <a:ext cx="5292923" cy="1814513"/>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database ER diagram provides a visual representation of the relationships between the different tables and entities in the database. It helps to understand the structure and dependencies of the data model.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00338"/>
            <a:ext cx="7121247"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Frontend Implementation:</a:t>
            </a:r>
            <a:endParaRPr lang="en-US" sz="4450" dirty="0"/>
          </a:p>
        </p:txBody>
      </p:sp>
      <p:pic>
        <p:nvPicPr>
          <p:cNvPr id="3" name="Image 0" descr="preencoded.png">    </p:cNvPr>
          <p:cNvPicPr>
            <a:picLocks noChangeAspect="1"/>
          </p:cNvPicPr>
          <p:nvPr/>
        </p:nvPicPr>
        <p:blipFill>
          <a:blip r:embed="rId1"/>
          <a:stretch>
            <a:fillRect/>
          </a:stretch>
        </p:blipFill>
        <p:spPr>
          <a:xfrm>
            <a:off x="793790" y="2104430"/>
            <a:ext cx="5338762" cy="5069562"/>
          </a:xfrm>
          <a:prstGeom prst="rect">
            <a:avLst/>
          </a:prstGeom>
        </p:spPr>
      </p:pic>
      <p:sp>
        <p:nvSpPr>
          <p:cNvPr id="4" name="Text 1"/>
          <p:cNvSpPr/>
          <p:nvPr/>
        </p:nvSpPr>
        <p:spPr>
          <a:xfrm>
            <a:off x="7599521" y="381988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Login Component</a:t>
            </a:r>
            <a:endParaRPr lang="en-US" sz="4450" dirty="0"/>
          </a:p>
        </p:txBody>
      </p:sp>
      <p:sp>
        <p:nvSpPr>
          <p:cNvPr id="5" name="Text 2"/>
          <p:cNvSpPr/>
          <p:nvPr/>
        </p:nvSpPr>
        <p:spPr>
          <a:xfrm>
            <a:off x="7599521" y="4755475"/>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Admin can login here to access the dashboard.                                                           Added with necessary validators.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457325"/>
            <a:ext cx="3805595" cy="5314950"/>
          </a:xfrm>
          <a:prstGeom prst="rect">
            <a:avLst/>
          </a:prstGeom>
        </p:spPr>
      </p:pic>
      <p:sp>
        <p:nvSpPr>
          <p:cNvPr id="3" name="Text 0"/>
          <p:cNvSpPr/>
          <p:nvPr/>
        </p:nvSpPr>
        <p:spPr>
          <a:xfrm>
            <a:off x="7599521" y="31139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Register Component</a:t>
            </a:r>
            <a:endParaRPr lang="en-US" sz="4450" dirty="0"/>
          </a:p>
        </p:txBody>
      </p:sp>
      <p:sp>
        <p:nvSpPr>
          <p:cNvPr id="4" name="Text 1"/>
          <p:cNvSpPr/>
          <p:nvPr/>
        </p:nvSpPr>
        <p:spPr>
          <a:xfrm>
            <a:off x="7599521" y="4049554"/>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For new Admin registration. User can register here and then proceed with login and access dashboard.</a:t>
            </a:r>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a:t>
            </a:r>
            <a:pPr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Added with necessary validators.   </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2024-12-11T12:31:27Z</dcterms:created>
  <dcterms:modified xsi:type="dcterms:W3CDTF">2024-12-11T12:31:27Z</dcterms:modified>
</cp:coreProperties>
</file>